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3" r:id="rId8"/>
    <p:sldId id="264" r:id="rId9"/>
    <p:sldId id="262" r:id="rId10"/>
    <p:sldId id="265" r:id="rId11"/>
    <p:sldId id="267" r:id="rId12"/>
    <p:sldId id="268"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FF7810C-A80D-40F5-B942-F1CA6060C5E4}">
          <p14:sldIdLst>
            <p14:sldId id="256"/>
            <p14:sldId id="257"/>
            <p14:sldId id="258"/>
            <p14:sldId id="259"/>
            <p14:sldId id="260"/>
            <p14:sldId id="261"/>
            <p14:sldId id="263"/>
            <p14:sldId id="264"/>
            <p14:sldId id="262"/>
            <p14:sldId id="265"/>
            <p14:sldId id="267"/>
            <p14:sldId id="268"/>
            <p14:sldId id="26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3005777940027803E-2"/>
          <c:y val="0.1683268290085447"/>
          <c:w val="0.88285828264411725"/>
          <c:h val="0.58020558276768941"/>
        </c:manualLayout>
      </c:layout>
      <c:barChart>
        <c:barDir val="col"/>
        <c:grouping val="clustered"/>
        <c:varyColors val="0"/>
        <c:ser>
          <c:idx val="0"/>
          <c:order val="0"/>
          <c:tx>
            <c:strRef>
              <c:f>Sheet1!$B$1</c:f>
              <c:strCache>
                <c:ptCount val="1"/>
                <c:pt idx="0">
                  <c:v>Series 1</c:v>
                </c:pt>
              </c:strCache>
            </c:strRef>
          </c:tx>
          <c:invertIfNegative val="0"/>
          <c:cat>
            <c:strRef>
              <c:f>Sheet1!$A$2:$A$10</c:f>
              <c:strCache>
                <c:ptCount val="9"/>
                <c:pt idx="0">
                  <c:v>very poor1</c:v>
                </c:pt>
                <c:pt idx="1">
                  <c:v>2</c:v>
                </c:pt>
                <c:pt idx="2">
                  <c:v>3</c:v>
                </c:pt>
                <c:pt idx="3">
                  <c:v>4</c:v>
                </c:pt>
                <c:pt idx="4">
                  <c:v>5</c:v>
                </c:pt>
                <c:pt idx="5">
                  <c:v>6</c:v>
                </c:pt>
                <c:pt idx="6">
                  <c:v>7</c:v>
                </c:pt>
                <c:pt idx="7">
                  <c:v>8</c:v>
                </c:pt>
                <c:pt idx="8">
                  <c:v>excellent 9</c:v>
                </c:pt>
              </c:strCache>
            </c:strRef>
          </c:cat>
          <c:val>
            <c:numRef>
              <c:f>Sheet1!$B$2:$B$10</c:f>
              <c:numCache>
                <c:formatCode>General</c:formatCode>
                <c:ptCount val="9"/>
                <c:pt idx="0">
                  <c:v>17</c:v>
                </c:pt>
                <c:pt idx="1">
                  <c:v>13</c:v>
                </c:pt>
                <c:pt idx="2">
                  <c:v>17</c:v>
                </c:pt>
                <c:pt idx="3">
                  <c:v>18</c:v>
                </c:pt>
                <c:pt idx="4">
                  <c:v>15</c:v>
                </c:pt>
                <c:pt idx="5">
                  <c:v>10</c:v>
                </c:pt>
                <c:pt idx="6">
                  <c:v>6</c:v>
                </c:pt>
                <c:pt idx="7">
                  <c:v>4</c:v>
                </c:pt>
                <c:pt idx="8">
                  <c:v>1</c:v>
                </c:pt>
              </c:numCache>
            </c:numRef>
          </c:val>
        </c:ser>
        <c:ser>
          <c:idx val="1"/>
          <c:order val="1"/>
          <c:tx>
            <c:strRef>
              <c:f>Sheet1!$C$1</c:f>
              <c:strCache>
                <c:ptCount val="1"/>
                <c:pt idx="0">
                  <c:v>Column1</c:v>
                </c:pt>
              </c:strCache>
            </c:strRef>
          </c:tx>
          <c:invertIfNegative val="0"/>
          <c:cat>
            <c:strRef>
              <c:f>Sheet1!$A$2:$A$10</c:f>
              <c:strCache>
                <c:ptCount val="9"/>
                <c:pt idx="0">
                  <c:v>very poor1</c:v>
                </c:pt>
                <c:pt idx="1">
                  <c:v>2</c:v>
                </c:pt>
                <c:pt idx="2">
                  <c:v>3</c:v>
                </c:pt>
                <c:pt idx="3">
                  <c:v>4</c:v>
                </c:pt>
                <c:pt idx="4">
                  <c:v>5</c:v>
                </c:pt>
                <c:pt idx="5">
                  <c:v>6</c:v>
                </c:pt>
                <c:pt idx="6">
                  <c:v>7</c:v>
                </c:pt>
                <c:pt idx="7">
                  <c:v>8</c:v>
                </c:pt>
                <c:pt idx="8">
                  <c:v>excellent 9</c:v>
                </c:pt>
              </c:strCache>
            </c:strRef>
          </c:cat>
          <c:val>
            <c:numRef>
              <c:f>Sheet1!$C$2:$C$10</c:f>
              <c:numCache>
                <c:formatCode>General</c:formatCode>
                <c:ptCount val="9"/>
              </c:numCache>
            </c:numRef>
          </c:val>
        </c:ser>
        <c:ser>
          <c:idx val="2"/>
          <c:order val="2"/>
          <c:tx>
            <c:strRef>
              <c:f>Sheet1!$D$1</c:f>
              <c:strCache>
                <c:ptCount val="1"/>
                <c:pt idx="0">
                  <c:v>Column2</c:v>
                </c:pt>
              </c:strCache>
            </c:strRef>
          </c:tx>
          <c:invertIfNegative val="0"/>
          <c:cat>
            <c:strRef>
              <c:f>Sheet1!$A$2:$A$10</c:f>
              <c:strCache>
                <c:ptCount val="9"/>
                <c:pt idx="0">
                  <c:v>very poor1</c:v>
                </c:pt>
                <c:pt idx="1">
                  <c:v>2</c:v>
                </c:pt>
                <c:pt idx="2">
                  <c:v>3</c:v>
                </c:pt>
                <c:pt idx="3">
                  <c:v>4</c:v>
                </c:pt>
                <c:pt idx="4">
                  <c:v>5</c:v>
                </c:pt>
                <c:pt idx="5">
                  <c:v>6</c:v>
                </c:pt>
                <c:pt idx="6">
                  <c:v>7</c:v>
                </c:pt>
                <c:pt idx="7">
                  <c:v>8</c:v>
                </c:pt>
                <c:pt idx="8">
                  <c:v>excellent 9</c:v>
                </c:pt>
              </c:strCache>
            </c:strRef>
          </c:cat>
          <c:val>
            <c:numRef>
              <c:f>Sheet1!$D$2:$D$10</c:f>
              <c:numCache>
                <c:formatCode>General</c:formatCode>
                <c:ptCount val="9"/>
              </c:numCache>
            </c:numRef>
          </c:val>
        </c:ser>
        <c:dLbls>
          <c:showLegendKey val="0"/>
          <c:showVal val="0"/>
          <c:showCatName val="0"/>
          <c:showSerName val="0"/>
          <c:showPercent val="0"/>
          <c:showBubbleSize val="0"/>
        </c:dLbls>
        <c:gapWidth val="150"/>
        <c:axId val="209754912"/>
        <c:axId val="209751776"/>
      </c:barChart>
      <c:catAx>
        <c:axId val="209754912"/>
        <c:scaling>
          <c:orientation val="minMax"/>
        </c:scaling>
        <c:delete val="0"/>
        <c:axPos val="b"/>
        <c:numFmt formatCode="General" sourceLinked="1"/>
        <c:majorTickMark val="out"/>
        <c:minorTickMark val="none"/>
        <c:tickLblPos val="nextTo"/>
        <c:crossAx val="209751776"/>
        <c:crosses val="autoZero"/>
        <c:auto val="1"/>
        <c:lblAlgn val="ctr"/>
        <c:lblOffset val="100"/>
        <c:noMultiLvlLbl val="0"/>
      </c:catAx>
      <c:valAx>
        <c:axId val="209751776"/>
        <c:scaling>
          <c:orientation val="minMax"/>
        </c:scaling>
        <c:delete val="0"/>
        <c:axPos val="l"/>
        <c:majorGridlines/>
        <c:numFmt formatCode="General" sourceLinked="1"/>
        <c:majorTickMark val="out"/>
        <c:minorTickMark val="none"/>
        <c:tickLblPos val="nextTo"/>
        <c:crossAx val="2097549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of 578</c:v>
                </c:pt>
              </c:strCache>
            </c:strRef>
          </c:tx>
          <c:invertIfNegative val="0"/>
          <c:cat>
            <c:strRef>
              <c:f>Sheet1!$A$2:$A$8</c:f>
              <c:strCache>
                <c:ptCount val="7"/>
                <c:pt idx="0">
                  <c:v>anti depressants</c:v>
                </c:pt>
                <c:pt idx="1">
                  <c:v>analgesics</c:v>
                </c:pt>
                <c:pt idx="2">
                  <c:v>anti-epileptic</c:v>
                </c:pt>
                <c:pt idx="3">
                  <c:v>vitamins</c:v>
                </c:pt>
                <c:pt idx="4">
                  <c:v>other</c:v>
                </c:pt>
                <c:pt idx="5">
                  <c:v>LDN</c:v>
                </c:pt>
                <c:pt idx="6">
                  <c:v>none</c:v>
                </c:pt>
              </c:strCache>
            </c:strRef>
          </c:cat>
          <c:val>
            <c:numRef>
              <c:f>Sheet1!$B$2:$B$8</c:f>
              <c:numCache>
                <c:formatCode>General</c:formatCode>
                <c:ptCount val="7"/>
                <c:pt idx="0">
                  <c:v>81</c:v>
                </c:pt>
                <c:pt idx="1">
                  <c:v>67</c:v>
                </c:pt>
                <c:pt idx="2">
                  <c:v>38</c:v>
                </c:pt>
                <c:pt idx="3">
                  <c:v>21</c:v>
                </c:pt>
                <c:pt idx="4">
                  <c:v>21</c:v>
                </c:pt>
                <c:pt idx="5">
                  <c:v>2</c:v>
                </c:pt>
                <c:pt idx="6">
                  <c:v>2</c:v>
                </c:pt>
              </c:numCache>
            </c:numRef>
          </c:val>
        </c:ser>
        <c:dLbls>
          <c:showLegendKey val="0"/>
          <c:showVal val="0"/>
          <c:showCatName val="0"/>
          <c:showSerName val="0"/>
          <c:showPercent val="0"/>
          <c:showBubbleSize val="0"/>
        </c:dLbls>
        <c:gapWidth val="150"/>
        <c:axId val="209755696"/>
        <c:axId val="209752168"/>
      </c:barChart>
      <c:catAx>
        <c:axId val="209755696"/>
        <c:scaling>
          <c:orientation val="minMax"/>
        </c:scaling>
        <c:delete val="0"/>
        <c:axPos val="b"/>
        <c:numFmt formatCode="General" sourceLinked="0"/>
        <c:majorTickMark val="out"/>
        <c:minorTickMark val="none"/>
        <c:tickLblPos val="nextTo"/>
        <c:crossAx val="209752168"/>
        <c:crosses val="autoZero"/>
        <c:auto val="1"/>
        <c:lblAlgn val="ctr"/>
        <c:lblOffset val="100"/>
        <c:noMultiLvlLbl val="0"/>
      </c:catAx>
      <c:valAx>
        <c:axId val="209752168"/>
        <c:scaling>
          <c:orientation val="minMax"/>
        </c:scaling>
        <c:delete val="0"/>
        <c:axPos val="l"/>
        <c:majorGridlines/>
        <c:numFmt formatCode="General" sourceLinked="1"/>
        <c:majorTickMark val="out"/>
        <c:minorTickMark val="none"/>
        <c:tickLblPos val="nextTo"/>
        <c:crossAx val="209755696"/>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of 460</c:v>
                </c:pt>
              </c:strCache>
            </c:strRef>
          </c:tx>
          <c:invertIfNegative val="0"/>
          <c:cat>
            <c:strRef>
              <c:f>Sheet1!$A$2:$A$6</c:f>
              <c:strCache>
                <c:ptCount val="5"/>
                <c:pt idx="0">
                  <c:v>Physiotherapy</c:v>
                </c:pt>
                <c:pt idx="1">
                  <c:v>Hydrotherapy</c:v>
                </c:pt>
                <c:pt idx="2">
                  <c:v>Occupational therapy</c:v>
                </c:pt>
                <c:pt idx="3">
                  <c:v>none</c:v>
                </c:pt>
                <c:pt idx="4">
                  <c:v>other</c:v>
                </c:pt>
              </c:strCache>
            </c:strRef>
          </c:cat>
          <c:val>
            <c:numRef>
              <c:f>Sheet1!$B$2:$B$6</c:f>
              <c:numCache>
                <c:formatCode>General</c:formatCode>
                <c:ptCount val="5"/>
                <c:pt idx="0">
                  <c:v>64</c:v>
                </c:pt>
                <c:pt idx="1">
                  <c:v>25</c:v>
                </c:pt>
                <c:pt idx="2">
                  <c:v>22</c:v>
                </c:pt>
                <c:pt idx="3">
                  <c:v>21</c:v>
                </c:pt>
                <c:pt idx="4">
                  <c:v>11</c:v>
                </c:pt>
              </c:numCache>
            </c:numRef>
          </c:val>
        </c:ser>
        <c:dLbls>
          <c:showLegendKey val="0"/>
          <c:showVal val="0"/>
          <c:showCatName val="0"/>
          <c:showSerName val="0"/>
          <c:showPercent val="0"/>
          <c:showBubbleSize val="0"/>
        </c:dLbls>
        <c:gapWidth val="150"/>
        <c:axId val="206754392"/>
        <c:axId val="206761056"/>
      </c:barChart>
      <c:catAx>
        <c:axId val="206754392"/>
        <c:scaling>
          <c:orientation val="minMax"/>
        </c:scaling>
        <c:delete val="0"/>
        <c:axPos val="b"/>
        <c:numFmt formatCode="General" sourceLinked="0"/>
        <c:majorTickMark val="out"/>
        <c:minorTickMark val="none"/>
        <c:tickLblPos val="nextTo"/>
        <c:crossAx val="206761056"/>
        <c:crosses val="autoZero"/>
        <c:auto val="1"/>
        <c:lblAlgn val="ctr"/>
        <c:lblOffset val="100"/>
        <c:noMultiLvlLbl val="0"/>
      </c:catAx>
      <c:valAx>
        <c:axId val="206761056"/>
        <c:scaling>
          <c:orientation val="minMax"/>
        </c:scaling>
        <c:delete val="0"/>
        <c:axPos val="l"/>
        <c:majorGridlines/>
        <c:numFmt formatCode="General" sourceLinked="1"/>
        <c:majorTickMark val="out"/>
        <c:minorTickMark val="none"/>
        <c:tickLblPos val="nextTo"/>
        <c:crossAx val="20675439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benefit</c:v>
                </c:pt>
              </c:strCache>
            </c:strRef>
          </c:tx>
          <c:invertIfNegative val="0"/>
          <c:cat>
            <c:strRef>
              <c:f>Sheet1!$A$2:$A$11</c:f>
              <c:strCache>
                <c:ptCount val="10"/>
                <c:pt idx="0">
                  <c:v>amitriptyline</c:v>
                </c:pt>
                <c:pt idx="1">
                  <c:v>duloxetine</c:v>
                </c:pt>
                <c:pt idx="2">
                  <c:v>pregabalin</c:v>
                </c:pt>
                <c:pt idx="3">
                  <c:v>co-codamol</c:v>
                </c:pt>
                <c:pt idx="4">
                  <c:v>fluoxetine</c:v>
                </c:pt>
                <c:pt idx="5">
                  <c:v>paracetamol</c:v>
                </c:pt>
                <c:pt idx="6">
                  <c:v>LDN</c:v>
                </c:pt>
                <c:pt idx="7">
                  <c:v>Co-dydramol</c:v>
                </c:pt>
                <c:pt idx="8">
                  <c:v>Pramipaxiole</c:v>
                </c:pt>
                <c:pt idx="9">
                  <c:v>milnacipran</c:v>
                </c:pt>
              </c:strCache>
            </c:strRef>
          </c:cat>
          <c:val>
            <c:numRef>
              <c:f>Sheet1!$B$2:$B$11</c:f>
              <c:numCache>
                <c:formatCode>General</c:formatCode>
                <c:ptCount val="10"/>
                <c:pt idx="0">
                  <c:v>46</c:v>
                </c:pt>
                <c:pt idx="1">
                  <c:v>46</c:v>
                </c:pt>
                <c:pt idx="2">
                  <c:v>42</c:v>
                </c:pt>
                <c:pt idx="3">
                  <c:v>41</c:v>
                </c:pt>
                <c:pt idx="4">
                  <c:v>35</c:v>
                </c:pt>
                <c:pt idx="5">
                  <c:v>34</c:v>
                </c:pt>
                <c:pt idx="6">
                  <c:v>29</c:v>
                </c:pt>
                <c:pt idx="7">
                  <c:v>28</c:v>
                </c:pt>
                <c:pt idx="8">
                  <c:v>18</c:v>
                </c:pt>
                <c:pt idx="9">
                  <c:v>0</c:v>
                </c:pt>
              </c:numCache>
            </c:numRef>
          </c:val>
        </c:ser>
        <c:ser>
          <c:idx val="1"/>
          <c:order val="1"/>
          <c:tx>
            <c:strRef>
              <c:f>Sheet1!$C$1</c:f>
              <c:strCache>
                <c:ptCount val="1"/>
                <c:pt idx="0">
                  <c:v>no benefit</c:v>
                </c:pt>
              </c:strCache>
            </c:strRef>
          </c:tx>
          <c:invertIfNegative val="0"/>
          <c:cat>
            <c:strRef>
              <c:f>Sheet1!$A$2:$A$11</c:f>
              <c:strCache>
                <c:ptCount val="10"/>
                <c:pt idx="0">
                  <c:v>amitriptyline</c:v>
                </c:pt>
                <c:pt idx="1">
                  <c:v>duloxetine</c:v>
                </c:pt>
                <c:pt idx="2">
                  <c:v>pregabalin</c:v>
                </c:pt>
                <c:pt idx="3">
                  <c:v>co-codamol</c:v>
                </c:pt>
                <c:pt idx="4">
                  <c:v>fluoxetine</c:v>
                </c:pt>
                <c:pt idx="5">
                  <c:v>paracetamol</c:v>
                </c:pt>
                <c:pt idx="6">
                  <c:v>LDN</c:v>
                </c:pt>
                <c:pt idx="7">
                  <c:v>Co-dydramol</c:v>
                </c:pt>
                <c:pt idx="8">
                  <c:v>Pramipaxiole</c:v>
                </c:pt>
                <c:pt idx="9">
                  <c:v>milnacipran</c:v>
                </c:pt>
              </c:strCache>
            </c:strRef>
          </c:cat>
          <c:val>
            <c:numRef>
              <c:f>Sheet1!$C$2:$C$11</c:f>
              <c:numCache>
                <c:formatCode>General</c:formatCode>
                <c:ptCount val="10"/>
                <c:pt idx="0">
                  <c:v>23</c:v>
                </c:pt>
                <c:pt idx="1">
                  <c:v>28</c:v>
                </c:pt>
                <c:pt idx="2">
                  <c:v>28</c:v>
                </c:pt>
                <c:pt idx="3">
                  <c:v>39</c:v>
                </c:pt>
                <c:pt idx="4">
                  <c:v>38</c:v>
                </c:pt>
                <c:pt idx="5">
                  <c:v>64</c:v>
                </c:pt>
                <c:pt idx="6">
                  <c:v>52</c:v>
                </c:pt>
                <c:pt idx="7">
                  <c:v>40</c:v>
                </c:pt>
                <c:pt idx="8">
                  <c:v>59</c:v>
                </c:pt>
                <c:pt idx="9">
                  <c:v>67</c:v>
                </c:pt>
              </c:numCache>
            </c:numRef>
          </c:val>
        </c:ser>
        <c:ser>
          <c:idx val="2"/>
          <c:order val="2"/>
          <c:tx>
            <c:strRef>
              <c:f>Sheet1!$D$1</c:f>
              <c:strCache>
                <c:ptCount val="1"/>
                <c:pt idx="0">
                  <c:v>adverse reaction</c:v>
                </c:pt>
              </c:strCache>
            </c:strRef>
          </c:tx>
          <c:invertIfNegative val="0"/>
          <c:cat>
            <c:strRef>
              <c:f>Sheet1!$A$2:$A$11</c:f>
              <c:strCache>
                <c:ptCount val="10"/>
                <c:pt idx="0">
                  <c:v>amitriptyline</c:v>
                </c:pt>
                <c:pt idx="1">
                  <c:v>duloxetine</c:v>
                </c:pt>
                <c:pt idx="2">
                  <c:v>pregabalin</c:v>
                </c:pt>
                <c:pt idx="3">
                  <c:v>co-codamol</c:v>
                </c:pt>
                <c:pt idx="4">
                  <c:v>fluoxetine</c:v>
                </c:pt>
                <c:pt idx="5">
                  <c:v>paracetamol</c:v>
                </c:pt>
                <c:pt idx="6">
                  <c:v>LDN</c:v>
                </c:pt>
                <c:pt idx="7">
                  <c:v>Co-dydramol</c:v>
                </c:pt>
                <c:pt idx="8">
                  <c:v>Pramipaxiole</c:v>
                </c:pt>
                <c:pt idx="9">
                  <c:v>milnacipran</c:v>
                </c:pt>
              </c:strCache>
            </c:strRef>
          </c:cat>
          <c:val>
            <c:numRef>
              <c:f>Sheet1!$D$2:$D$11</c:f>
              <c:numCache>
                <c:formatCode>General</c:formatCode>
                <c:ptCount val="10"/>
                <c:pt idx="0">
                  <c:v>31</c:v>
                </c:pt>
                <c:pt idx="1">
                  <c:v>26</c:v>
                </c:pt>
                <c:pt idx="2">
                  <c:v>30</c:v>
                </c:pt>
                <c:pt idx="3">
                  <c:v>20</c:v>
                </c:pt>
                <c:pt idx="4">
                  <c:v>27</c:v>
                </c:pt>
                <c:pt idx="5">
                  <c:v>2</c:v>
                </c:pt>
                <c:pt idx="6">
                  <c:v>19</c:v>
                </c:pt>
                <c:pt idx="7">
                  <c:v>31</c:v>
                </c:pt>
                <c:pt idx="8">
                  <c:v>24</c:v>
                </c:pt>
                <c:pt idx="9">
                  <c:v>23</c:v>
                </c:pt>
              </c:numCache>
            </c:numRef>
          </c:val>
        </c:ser>
        <c:dLbls>
          <c:showLegendKey val="0"/>
          <c:showVal val="0"/>
          <c:showCatName val="0"/>
          <c:showSerName val="0"/>
          <c:showPercent val="0"/>
          <c:showBubbleSize val="0"/>
        </c:dLbls>
        <c:gapWidth val="150"/>
        <c:axId val="206757920"/>
        <c:axId val="206756744"/>
      </c:barChart>
      <c:catAx>
        <c:axId val="206757920"/>
        <c:scaling>
          <c:orientation val="minMax"/>
        </c:scaling>
        <c:delete val="0"/>
        <c:axPos val="b"/>
        <c:numFmt formatCode="General" sourceLinked="0"/>
        <c:majorTickMark val="out"/>
        <c:minorTickMark val="none"/>
        <c:tickLblPos val="nextTo"/>
        <c:crossAx val="206756744"/>
        <c:crosses val="autoZero"/>
        <c:auto val="1"/>
        <c:lblAlgn val="ctr"/>
        <c:lblOffset val="100"/>
        <c:noMultiLvlLbl val="0"/>
      </c:catAx>
      <c:valAx>
        <c:axId val="206756744"/>
        <c:scaling>
          <c:orientation val="minMax"/>
        </c:scaling>
        <c:delete val="0"/>
        <c:axPos val="l"/>
        <c:majorGridlines/>
        <c:numFmt formatCode="General" sourceLinked="1"/>
        <c:majorTickMark val="out"/>
        <c:minorTickMark val="none"/>
        <c:tickLblPos val="nextTo"/>
        <c:crossAx val="20675792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benefit</c:v>
                </c:pt>
              </c:strCache>
            </c:strRef>
          </c:tx>
          <c:invertIfNegative val="0"/>
          <c:cat>
            <c:strRef>
              <c:f>Sheet1!$A$2:$A$7</c:f>
              <c:strCache>
                <c:ptCount val="6"/>
                <c:pt idx="0">
                  <c:v>relaxation</c:v>
                </c:pt>
                <c:pt idx="1">
                  <c:v>hydrotherapy</c:v>
                </c:pt>
                <c:pt idx="2">
                  <c:v>meditation</c:v>
                </c:pt>
                <c:pt idx="3">
                  <c:v>acupuncture</c:v>
                </c:pt>
                <c:pt idx="4">
                  <c:v>CBT</c:v>
                </c:pt>
                <c:pt idx="5">
                  <c:v>Tens</c:v>
                </c:pt>
              </c:strCache>
            </c:strRef>
          </c:cat>
          <c:val>
            <c:numRef>
              <c:f>Sheet1!$B$2:$B$7</c:f>
              <c:numCache>
                <c:formatCode>General</c:formatCode>
                <c:ptCount val="6"/>
                <c:pt idx="0">
                  <c:v>69</c:v>
                </c:pt>
                <c:pt idx="1">
                  <c:v>68</c:v>
                </c:pt>
                <c:pt idx="2">
                  <c:v>63</c:v>
                </c:pt>
                <c:pt idx="3">
                  <c:v>40</c:v>
                </c:pt>
                <c:pt idx="4">
                  <c:v>39</c:v>
                </c:pt>
                <c:pt idx="5">
                  <c:v>35</c:v>
                </c:pt>
              </c:numCache>
            </c:numRef>
          </c:val>
        </c:ser>
        <c:ser>
          <c:idx val="1"/>
          <c:order val="1"/>
          <c:tx>
            <c:strRef>
              <c:f>Sheet1!$C$1</c:f>
              <c:strCache>
                <c:ptCount val="1"/>
                <c:pt idx="0">
                  <c:v>no benefit</c:v>
                </c:pt>
              </c:strCache>
            </c:strRef>
          </c:tx>
          <c:invertIfNegative val="0"/>
          <c:cat>
            <c:strRef>
              <c:f>Sheet1!$A$2:$A$7</c:f>
              <c:strCache>
                <c:ptCount val="6"/>
                <c:pt idx="0">
                  <c:v>relaxation</c:v>
                </c:pt>
                <c:pt idx="1">
                  <c:v>hydrotherapy</c:v>
                </c:pt>
                <c:pt idx="2">
                  <c:v>meditation</c:v>
                </c:pt>
                <c:pt idx="3">
                  <c:v>acupuncture</c:v>
                </c:pt>
                <c:pt idx="4">
                  <c:v>CBT</c:v>
                </c:pt>
                <c:pt idx="5">
                  <c:v>Tens</c:v>
                </c:pt>
              </c:strCache>
            </c:strRef>
          </c:cat>
          <c:val>
            <c:numRef>
              <c:f>Sheet1!$C$2:$C$7</c:f>
              <c:numCache>
                <c:formatCode>General</c:formatCode>
                <c:ptCount val="6"/>
                <c:pt idx="0">
                  <c:v>31</c:v>
                </c:pt>
                <c:pt idx="1">
                  <c:v>22</c:v>
                </c:pt>
                <c:pt idx="2">
                  <c:v>36</c:v>
                </c:pt>
                <c:pt idx="3">
                  <c:v>49</c:v>
                </c:pt>
                <c:pt idx="4">
                  <c:v>58</c:v>
                </c:pt>
                <c:pt idx="5">
                  <c:v>55</c:v>
                </c:pt>
              </c:numCache>
            </c:numRef>
          </c:val>
        </c:ser>
        <c:ser>
          <c:idx val="2"/>
          <c:order val="2"/>
          <c:tx>
            <c:strRef>
              <c:f>Sheet1!$D$1</c:f>
              <c:strCache>
                <c:ptCount val="1"/>
                <c:pt idx="0">
                  <c:v>adverse reaction</c:v>
                </c:pt>
              </c:strCache>
            </c:strRef>
          </c:tx>
          <c:invertIfNegative val="0"/>
          <c:cat>
            <c:strRef>
              <c:f>Sheet1!$A$2:$A$7</c:f>
              <c:strCache>
                <c:ptCount val="6"/>
                <c:pt idx="0">
                  <c:v>relaxation</c:v>
                </c:pt>
                <c:pt idx="1">
                  <c:v>hydrotherapy</c:v>
                </c:pt>
                <c:pt idx="2">
                  <c:v>meditation</c:v>
                </c:pt>
                <c:pt idx="3">
                  <c:v>acupuncture</c:v>
                </c:pt>
                <c:pt idx="4">
                  <c:v>CBT</c:v>
                </c:pt>
                <c:pt idx="5">
                  <c:v>Tens</c:v>
                </c:pt>
              </c:strCache>
            </c:strRef>
          </c:cat>
          <c:val>
            <c:numRef>
              <c:f>Sheet1!$D$2:$D$7</c:f>
              <c:numCache>
                <c:formatCode>General</c:formatCode>
                <c:ptCount val="6"/>
                <c:pt idx="0">
                  <c:v>0</c:v>
                </c:pt>
                <c:pt idx="1">
                  <c:v>10</c:v>
                </c:pt>
                <c:pt idx="2">
                  <c:v>1</c:v>
                </c:pt>
                <c:pt idx="3">
                  <c:v>11</c:v>
                </c:pt>
                <c:pt idx="4">
                  <c:v>2</c:v>
                </c:pt>
                <c:pt idx="5">
                  <c:v>10</c:v>
                </c:pt>
              </c:numCache>
            </c:numRef>
          </c:val>
        </c:ser>
        <c:dLbls>
          <c:showLegendKey val="0"/>
          <c:showVal val="0"/>
          <c:showCatName val="0"/>
          <c:showSerName val="0"/>
          <c:showPercent val="0"/>
          <c:showBubbleSize val="0"/>
        </c:dLbls>
        <c:gapWidth val="150"/>
        <c:axId val="346236712"/>
        <c:axId val="346238672"/>
      </c:barChart>
      <c:catAx>
        <c:axId val="346236712"/>
        <c:scaling>
          <c:orientation val="minMax"/>
        </c:scaling>
        <c:delete val="0"/>
        <c:axPos val="b"/>
        <c:numFmt formatCode="General" sourceLinked="0"/>
        <c:majorTickMark val="out"/>
        <c:minorTickMark val="none"/>
        <c:tickLblPos val="nextTo"/>
        <c:crossAx val="346238672"/>
        <c:crosses val="autoZero"/>
        <c:auto val="1"/>
        <c:lblAlgn val="ctr"/>
        <c:lblOffset val="100"/>
        <c:noMultiLvlLbl val="0"/>
      </c:catAx>
      <c:valAx>
        <c:axId val="346238672"/>
        <c:scaling>
          <c:orientation val="minMax"/>
        </c:scaling>
        <c:delete val="0"/>
        <c:axPos val="l"/>
        <c:majorGridlines/>
        <c:numFmt formatCode="General" sourceLinked="1"/>
        <c:majorTickMark val="out"/>
        <c:minorTickMark val="none"/>
        <c:tickLblPos val="nextTo"/>
        <c:crossAx val="346236712"/>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pieChart>
        <c:varyColors val="1"/>
        <c:ser>
          <c:idx val="0"/>
          <c:order val="0"/>
          <c:tx>
            <c:strRef>
              <c:f>Sheet1!$B$1</c:f>
              <c:strCache>
                <c:ptCount val="1"/>
                <c:pt idx="0">
                  <c:v>overall treatment</c:v>
                </c:pt>
              </c:strCache>
            </c:strRef>
          </c:tx>
          <c:cat>
            <c:strRef>
              <c:f>Sheet1!$A$2:$A$5</c:f>
              <c:strCache>
                <c:ptCount val="4"/>
                <c:pt idx="0">
                  <c:v>excellent</c:v>
                </c:pt>
                <c:pt idx="1">
                  <c:v>good</c:v>
                </c:pt>
                <c:pt idx="2">
                  <c:v>poor</c:v>
                </c:pt>
                <c:pt idx="3">
                  <c:v>satisfactory</c:v>
                </c:pt>
              </c:strCache>
            </c:strRef>
          </c:cat>
          <c:val>
            <c:numRef>
              <c:f>Sheet1!$B$2:$B$5</c:f>
              <c:numCache>
                <c:formatCode>General</c:formatCode>
                <c:ptCount val="4"/>
                <c:pt idx="0">
                  <c:v>5</c:v>
                </c:pt>
                <c:pt idx="1">
                  <c:v>17</c:v>
                </c:pt>
                <c:pt idx="2">
                  <c:v>49</c:v>
                </c:pt>
                <c:pt idx="3">
                  <c:v>29</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169176-349F-41F7-A9C1-E8B48B8EBD8C}" type="datetimeFigureOut">
              <a:rPr lang="en-GB" smtClean="0"/>
              <a:t>11/05/2014</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12E77-D1E8-4A38-8059-6D6AB7117C71}" type="slidenum">
              <a:rPr lang="en-GB" smtClean="0"/>
              <a:t>‹#›</a:t>
            </a:fld>
            <a:endParaRPr lang="en-GB" dirty="0"/>
          </a:p>
        </p:txBody>
      </p:sp>
    </p:spTree>
    <p:extLst>
      <p:ext uri="{BB962C8B-B14F-4D97-AF65-F5344CB8AC3E}">
        <p14:creationId xmlns:p14="http://schemas.microsoft.com/office/powerpoint/2010/main" val="3689597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Although our survey asked questions about a range of topics concerning fibromyalgia, today’s slides are to show what treatments people have had and how effective they felt they were.</a:t>
            </a:r>
            <a:endParaRPr lang="en-GB" dirty="0"/>
          </a:p>
        </p:txBody>
      </p:sp>
      <p:sp>
        <p:nvSpPr>
          <p:cNvPr id="4" name="Slide Number Placeholder 3"/>
          <p:cNvSpPr>
            <a:spLocks noGrp="1"/>
          </p:cNvSpPr>
          <p:nvPr>
            <p:ph type="sldNum" sz="quarter" idx="10"/>
          </p:nvPr>
        </p:nvSpPr>
        <p:spPr/>
        <p:txBody>
          <a:bodyPr/>
          <a:lstStyle/>
          <a:p>
            <a:fld id="{46812E77-D1E8-4A38-8059-6D6AB7117C71}" type="slidenum">
              <a:rPr lang="en-GB" smtClean="0"/>
              <a:t>3</a:t>
            </a:fld>
            <a:endParaRPr lang="en-GB" dirty="0"/>
          </a:p>
        </p:txBody>
      </p:sp>
    </p:spTree>
    <p:extLst>
      <p:ext uri="{BB962C8B-B14F-4D97-AF65-F5344CB8AC3E}">
        <p14:creationId xmlns:p14="http://schemas.microsoft.com/office/powerpoint/2010/main" val="2795795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People were asked to score the effectiveness of their treatment in managing their pain a major symptom of fibromyalgia by scoring it between 1 and 9, 1 being the lowest.  As you can see from this graph the majority scored their treatment below half way.  If pain is not managed effectively this has a knock on effect on mood and cognitive capability</a:t>
            </a:r>
            <a:r>
              <a:rPr lang="en-GB" baseline="0" dirty="0" smtClean="0"/>
              <a:t> and </a:t>
            </a:r>
            <a:r>
              <a:rPr lang="en-GB" dirty="0" smtClean="0"/>
              <a:t> discourages taking exercise which decreases general fitness levels.</a:t>
            </a:r>
            <a:endParaRPr lang="en-GB" dirty="0"/>
          </a:p>
        </p:txBody>
      </p:sp>
      <p:sp>
        <p:nvSpPr>
          <p:cNvPr id="4" name="Slide Number Placeholder 3"/>
          <p:cNvSpPr>
            <a:spLocks noGrp="1"/>
          </p:cNvSpPr>
          <p:nvPr>
            <p:ph type="sldNum" sz="quarter" idx="10"/>
          </p:nvPr>
        </p:nvSpPr>
        <p:spPr/>
        <p:txBody>
          <a:bodyPr/>
          <a:lstStyle/>
          <a:p>
            <a:fld id="{46812E77-D1E8-4A38-8059-6D6AB7117C71}" type="slidenum">
              <a:rPr lang="en-GB" smtClean="0"/>
              <a:t>4</a:t>
            </a:fld>
            <a:endParaRPr lang="en-GB" dirty="0"/>
          </a:p>
        </p:txBody>
      </p:sp>
    </p:spTree>
    <p:extLst>
      <p:ext uri="{BB962C8B-B14F-4D97-AF65-F5344CB8AC3E}">
        <p14:creationId xmlns:p14="http://schemas.microsoft.com/office/powerpoint/2010/main" val="3385288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Although anti-depressants are the most common medication, they are not prescribed in the dosages used for depression, but as a relaxant to allow for better sleep. Anti-epileptic drugs may help because they work on the same neurological pathways that have been shown to be a factor in fibromyalgia.  Vitamin D is associated with pain and many fibromyalgia patients have been shown to be deficient. </a:t>
            </a:r>
            <a:endParaRPr lang="en-GB" dirty="0"/>
          </a:p>
        </p:txBody>
      </p:sp>
      <p:sp>
        <p:nvSpPr>
          <p:cNvPr id="4" name="Slide Number Placeholder 3"/>
          <p:cNvSpPr>
            <a:spLocks noGrp="1"/>
          </p:cNvSpPr>
          <p:nvPr>
            <p:ph type="sldNum" sz="quarter" idx="10"/>
          </p:nvPr>
        </p:nvSpPr>
        <p:spPr/>
        <p:txBody>
          <a:bodyPr/>
          <a:lstStyle/>
          <a:p>
            <a:fld id="{46812E77-D1E8-4A38-8059-6D6AB7117C71}" type="slidenum">
              <a:rPr lang="en-GB" smtClean="0"/>
              <a:t>5</a:t>
            </a:fld>
            <a:endParaRPr lang="en-GB" dirty="0"/>
          </a:p>
        </p:txBody>
      </p:sp>
    </p:spTree>
    <p:extLst>
      <p:ext uri="{BB962C8B-B14F-4D97-AF65-F5344CB8AC3E}">
        <p14:creationId xmlns:p14="http://schemas.microsoft.com/office/powerpoint/2010/main" val="36130152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referral for physiotherapy is quite common but not all physiotherapist understand fibromyalgia and inappropriate levels of exercise are often given resulting in more pain and therefore less mobility. </a:t>
            </a:r>
            <a:endParaRPr lang="en-GB" dirty="0"/>
          </a:p>
        </p:txBody>
      </p:sp>
      <p:sp>
        <p:nvSpPr>
          <p:cNvPr id="4" name="Slide Number Placeholder 3"/>
          <p:cNvSpPr>
            <a:spLocks noGrp="1"/>
          </p:cNvSpPr>
          <p:nvPr>
            <p:ph type="sldNum" sz="quarter" idx="10"/>
          </p:nvPr>
        </p:nvSpPr>
        <p:spPr/>
        <p:txBody>
          <a:bodyPr/>
          <a:lstStyle/>
          <a:p>
            <a:fld id="{46812E77-D1E8-4A38-8059-6D6AB7117C71}" type="slidenum">
              <a:rPr lang="en-GB" smtClean="0"/>
              <a:t>6</a:t>
            </a:fld>
            <a:endParaRPr lang="en-GB" dirty="0"/>
          </a:p>
        </p:txBody>
      </p:sp>
    </p:spTree>
    <p:extLst>
      <p:ext uri="{BB962C8B-B14F-4D97-AF65-F5344CB8AC3E}">
        <p14:creationId xmlns:p14="http://schemas.microsoft.com/office/powerpoint/2010/main" val="1122115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Most people with fibromyalgia will have tried a number of drugs to find a combination which suits them. D, P F LDN Co d </a:t>
            </a:r>
            <a:r>
              <a:rPr lang="en-GB" dirty="0" err="1" smtClean="0"/>
              <a:t>Pr</a:t>
            </a:r>
            <a:r>
              <a:rPr lang="en-GB" dirty="0" smtClean="0"/>
              <a:t> and M have not been approved for FM in Europe but as you can see they are prescribed.  However the percentage of people that found benefit is 50% at best</a:t>
            </a:r>
            <a:r>
              <a:rPr lang="en-GB" baseline="0" dirty="0" smtClean="0"/>
              <a:t> and adverse reactions are even higher.</a:t>
            </a:r>
            <a:endParaRPr lang="en-GB" dirty="0"/>
          </a:p>
        </p:txBody>
      </p:sp>
      <p:sp>
        <p:nvSpPr>
          <p:cNvPr id="4" name="Slide Number Placeholder 3"/>
          <p:cNvSpPr>
            <a:spLocks noGrp="1"/>
          </p:cNvSpPr>
          <p:nvPr>
            <p:ph type="sldNum" sz="quarter" idx="10"/>
          </p:nvPr>
        </p:nvSpPr>
        <p:spPr/>
        <p:txBody>
          <a:bodyPr/>
          <a:lstStyle/>
          <a:p>
            <a:fld id="{46812E77-D1E8-4A38-8059-6D6AB7117C71}" type="slidenum">
              <a:rPr lang="en-GB" smtClean="0"/>
              <a:t>7</a:t>
            </a:fld>
            <a:endParaRPr lang="en-GB" dirty="0"/>
          </a:p>
        </p:txBody>
      </p:sp>
    </p:spTree>
    <p:extLst>
      <p:ext uri="{BB962C8B-B14F-4D97-AF65-F5344CB8AC3E}">
        <p14:creationId xmlns:p14="http://schemas.microsoft.com/office/powerpoint/2010/main" val="1228174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At least the adverse reactions are less for non drug therapies.  The disturbing trend though is for these services to be reduced.  Hydrotherapy has always been restricted on the NHS with typically 6 sessions being offered and then a reassessment for </a:t>
            </a:r>
            <a:r>
              <a:rPr lang="en-GB" dirty="0" err="1" smtClean="0"/>
              <a:t>furtehr</a:t>
            </a:r>
            <a:r>
              <a:rPr lang="en-GB" dirty="0" smtClean="0"/>
              <a:t> sessions.  Often by the time this has taken place the beneficial effects of the first round are negated.</a:t>
            </a:r>
            <a:endParaRPr lang="en-GB" dirty="0"/>
          </a:p>
        </p:txBody>
      </p:sp>
      <p:sp>
        <p:nvSpPr>
          <p:cNvPr id="4" name="Slide Number Placeholder 3"/>
          <p:cNvSpPr>
            <a:spLocks noGrp="1"/>
          </p:cNvSpPr>
          <p:nvPr>
            <p:ph type="sldNum" sz="quarter" idx="10"/>
          </p:nvPr>
        </p:nvSpPr>
        <p:spPr/>
        <p:txBody>
          <a:bodyPr/>
          <a:lstStyle/>
          <a:p>
            <a:fld id="{46812E77-D1E8-4A38-8059-6D6AB7117C71}" type="slidenum">
              <a:rPr lang="en-GB" smtClean="0"/>
              <a:t>8</a:t>
            </a:fld>
            <a:endParaRPr lang="en-GB" dirty="0"/>
          </a:p>
        </p:txBody>
      </p:sp>
    </p:spTree>
    <p:extLst>
      <p:ext uri="{BB962C8B-B14F-4D97-AF65-F5344CB8AC3E}">
        <p14:creationId xmlns:p14="http://schemas.microsoft.com/office/powerpoint/2010/main" val="1871194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49%</a:t>
            </a:r>
            <a:r>
              <a:rPr lang="en-GB" baseline="0" dirty="0" smtClean="0"/>
              <a:t> rated their overall treatment as poor.  Only 23% felt it was good or excellent and 29% satisfactory.  This has huge implications on many fronts – ability to work, care for family, reliance of benefits and general quality of life.  This not only affects the person with fibromyalgia but their family and friends who may have to care for them, their employer who may loose an experienced employee or find they have to take constant time off, the tax payer who foots the bill for their benefit support.  It is short sighted to try to save on health care and allow this to continue.</a:t>
            </a:r>
            <a:endParaRPr lang="en-GB" dirty="0"/>
          </a:p>
        </p:txBody>
      </p:sp>
      <p:sp>
        <p:nvSpPr>
          <p:cNvPr id="4" name="Slide Number Placeholder 3"/>
          <p:cNvSpPr>
            <a:spLocks noGrp="1"/>
          </p:cNvSpPr>
          <p:nvPr>
            <p:ph type="sldNum" sz="quarter" idx="10"/>
          </p:nvPr>
        </p:nvSpPr>
        <p:spPr/>
        <p:txBody>
          <a:bodyPr/>
          <a:lstStyle/>
          <a:p>
            <a:fld id="{46812E77-D1E8-4A38-8059-6D6AB7117C71}" type="slidenum">
              <a:rPr lang="en-GB" smtClean="0"/>
              <a:t>9</a:t>
            </a:fld>
            <a:endParaRPr lang="en-GB" dirty="0"/>
          </a:p>
        </p:txBody>
      </p:sp>
    </p:spTree>
    <p:extLst>
      <p:ext uri="{BB962C8B-B14F-4D97-AF65-F5344CB8AC3E}">
        <p14:creationId xmlns:p14="http://schemas.microsoft.com/office/powerpoint/2010/main" val="3775578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4279116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724823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3394056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3822499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392852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400264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1249825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2884690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3167326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263249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A519F-9AFC-46D8-AB99-3A00914FB6E5}" type="datetimeFigureOut">
              <a:rPr lang="en-GB" smtClean="0"/>
              <a:t>11/05/2014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C5841DA-34FC-4566-83BA-985E9A37C328}" type="slidenum">
              <a:rPr lang="en-GB" smtClean="0"/>
              <a:t>‹#›</a:t>
            </a:fld>
            <a:endParaRPr lang="en-GB" dirty="0"/>
          </a:p>
        </p:txBody>
      </p:sp>
    </p:spTree>
    <p:extLst>
      <p:ext uri="{BB962C8B-B14F-4D97-AF65-F5344CB8AC3E}">
        <p14:creationId xmlns:p14="http://schemas.microsoft.com/office/powerpoint/2010/main" val="3870907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9A519F-9AFC-46D8-AB99-3A00914FB6E5}" type="datetimeFigureOut">
              <a:rPr lang="en-GB" smtClean="0"/>
              <a:t>11/05/2014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5841DA-34FC-4566-83BA-985E9A37C328}" type="slidenum">
              <a:rPr lang="en-GB" smtClean="0"/>
              <a:t>‹#›</a:t>
            </a:fld>
            <a:endParaRPr lang="en-GB" dirty="0"/>
          </a:p>
        </p:txBody>
      </p:sp>
    </p:spTree>
    <p:extLst>
      <p:ext uri="{BB962C8B-B14F-4D97-AF65-F5344CB8AC3E}">
        <p14:creationId xmlns:p14="http://schemas.microsoft.com/office/powerpoint/2010/main" val="1336246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9816" y="3861048"/>
            <a:ext cx="7772400" cy="1800200"/>
          </a:xfrm>
        </p:spPr>
        <p:txBody>
          <a:bodyPr>
            <a:normAutofit/>
          </a:bodyPr>
          <a:lstStyle/>
          <a:p>
            <a:r>
              <a:rPr lang="en-GB" sz="4800" dirty="0" smtClean="0"/>
              <a:t>Fibromyalgia Association UK</a:t>
            </a:r>
            <a:endParaRPr lang="en-GB" sz="4800" dirty="0"/>
          </a:p>
        </p:txBody>
      </p:sp>
      <p:sp>
        <p:nvSpPr>
          <p:cNvPr id="3" name="Subtitle 2"/>
          <p:cNvSpPr>
            <a:spLocks noGrp="1"/>
          </p:cNvSpPr>
          <p:nvPr>
            <p:ph type="subTitle" idx="1"/>
          </p:nvPr>
        </p:nvSpPr>
        <p:spPr>
          <a:xfrm>
            <a:off x="1515616" y="5661248"/>
            <a:ext cx="6400800" cy="600472"/>
          </a:xfrm>
        </p:spPr>
        <p:txBody>
          <a:bodyPr>
            <a:normAutofit/>
          </a:bodyPr>
          <a:lstStyle/>
          <a:p>
            <a:r>
              <a:rPr lang="en-GB" sz="2800" b="1" dirty="0" smtClean="0"/>
              <a:t>Fighting for Freedom from Fibromyalgia</a:t>
            </a:r>
            <a:endParaRPr lang="en-GB" sz="28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84215" y="1484784"/>
            <a:ext cx="3286755" cy="3035767"/>
          </a:xfrm>
          <a:prstGeom prst="rect">
            <a:avLst/>
          </a:prstGeom>
        </p:spPr>
      </p:pic>
      <p:sp>
        <p:nvSpPr>
          <p:cNvPr id="5" name="TextBox 4"/>
          <p:cNvSpPr txBox="1"/>
          <p:nvPr/>
        </p:nvSpPr>
        <p:spPr>
          <a:xfrm>
            <a:off x="3272061" y="6093296"/>
            <a:ext cx="2736304" cy="369332"/>
          </a:xfrm>
          <a:prstGeom prst="rect">
            <a:avLst/>
          </a:prstGeom>
          <a:noFill/>
        </p:spPr>
        <p:txBody>
          <a:bodyPr wrap="square" rtlCol="0">
            <a:spAutoFit/>
          </a:bodyPr>
          <a:lstStyle/>
          <a:p>
            <a:pPr algn="ctr"/>
            <a:r>
              <a:rPr lang="en-GB" dirty="0" smtClean="0"/>
              <a:t>www.fmauk.org</a:t>
            </a:r>
            <a:endParaRPr lang="en-GB" dirty="0"/>
          </a:p>
        </p:txBody>
      </p:sp>
      <p:sp>
        <p:nvSpPr>
          <p:cNvPr id="6" name="TextBox 5"/>
          <p:cNvSpPr txBox="1"/>
          <p:nvPr/>
        </p:nvSpPr>
        <p:spPr>
          <a:xfrm>
            <a:off x="683568" y="260648"/>
            <a:ext cx="7704856" cy="923330"/>
          </a:xfrm>
          <a:prstGeom prst="rect">
            <a:avLst/>
          </a:prstGeom>
          <a:noFill/>
        </p:spPr>
        <p:txBody>
          <a:bodyPr wrap="square" rtlCol="0">
            <a:spAutoFit/>
          </a:bodyPr>
          <a:lstStyle/>
          <a:p>
            <a:pPr algn="ctr"/>
            <a:r>
              <a:rPr lang="en-GB" sz="5400" b="1" dirty="0" smtClean="0"/>
              <a:t>FIBROMYALGIA IN THE UK</a:t>
            </a:r>
            <a:endParaRPr lang="en-GB" sz="5400" b="1" dirty="0"/>
          </a:p>
        </p:txBody>
      </p:sp>
    </p:spTree>
    <p:extLst>
      <p:ext uri="{BB962C8B-B14F-4D97-AF65-F5344CB8AC3E}">
        <p14:creationId xmlns:p14="http://schemas.microsoft.com/office/powerpoint/2010/main" val="36644943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GB" dirty="0" smtClean="0"/>
              <a:t>Conclusions</a:t>
            </a:r>
            <a:endParaRPr lang="en-GB" dirty="0"/>
          </a:p>
        </p:txBody>
      </p:sp>
      <p:sp>
        <p:nvSpPr>
          <p:cNvPr id="8" name="Content Placeholder 7"/>
          <p:cNvSpPr>
            <a:spLocks noGrp="1"/>
          </p:cNvSpPr>
          <p:nvPr>
            <p:ph idx="1"/>
          </p:nvPr>
        </p:nvSpPr>
        <p:spPr>
          <a:xfrm>
            <a:off x="457200" y="1600201"/>
            <a:ext cx="8229600" cy="3124944"/>
          </a:xfrm>
        </p:spPr>
        <p:txBody>
          <a:bodyPr>
            <a:normAutofit lnSpcReduction="10000"/>
          </a:bodyPr>
          <a:lstStyle/>
          <a:p>
            <a:r>
              <a:rPr lang="en-GB" sz="4000" dirty="0" smtClean="0"/>
              <a:t>Fibromyalgia is not effectively treated in the UK</a:t>
            </a:r>
          </a:p>
          <a:p>
            <a:pPr marL="0" indent="0">
              <a:buNone/>
            </a:pPr>
            <a:endParaRPr lang="en-GB" dirty="0" smtClean="0"/>
          </a:p>
          <a:p>
            <a:r>
              <a:rPr lang="en-GB" sz="4000" dirty="0" smtClean="0"/>
              <a:t>No one treatment is effective for everyone</a:t>
            </a:r>
            <a:endParaRPr lang="en-GB" sz="40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4968400"/>
            <a:ext cx="1656184" cy="1529712"/>
          </a:xfrm>
          <a:prstGeom prst="rect">
            <a:avLst/>
          </a:prstGeom>
        </p:spPr>
      </p:pic>
      <p:sp>
        <p:nvSpPr>
          <p:cNvPr id="2" name="TextBox 1"/>
          <p:cNvSpPr txBox="1"/>
          <p:nvPr/>
        </p:nvSpPr>
        <p:spPr>
          <a:xfrm>
            <a:off x="2194570" y="5949280"/>
            <a:ext cx="6553894" cy="646331"/>
          </a:xfrm>
          <a:prstGeom prst="rect">
            <a:avLst/>
          </a:prstGeom>
          <a:noFill/>
        </p:spPr>
        <p:txBody>
          <a:bodyPr wrap="square" rtlCol="0">
            <a:spAutoFit/>
          </a:bodyPr>
          <a:lstStyle/>
          <a:p>
            <a:r>
              <a:rPr lang="en-GB" dirty="0"/>
              <a:t>Fighting for freedom from </a:t>
            </a:r>
            <a:r>
              <a:rPr lang="en-GB" dirty="0" smtClean="0"/>
              <a:t>fibromyalgia   	www.fmauk.org</a:t>
            </a:r>
            <a:endParaRPr lang="en-GB" dirty="0"/>
          </a:p>
          <a:p>
            <a:endParaRPr lang="en-GB" dirty="0"/>
          </a:p>
        </p:txBody>
      </p:sp>
    </p:spTree>
    <p:extLst>
      <p:ext uri="{BB962C8B-B14F-4D97-AF65-F5344CB8AC3E}">
        <p14:creationId xmlns:p14="http://schemas.microsoft.com/office/powerpoint/2010/main" val="42549162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the next step?</a:t>
            </a:r>
            <a:endParaRPr lang="en-GB" dirty="0"/>
          </a:p>
        </p:txBody>
      </p:sp>
      <p:sp>
        <p:nvSpPr>
          <p:cNvPr id="3" name="Content Placeholder 2"/>
          <p:cNvSpPr>
            <a:spLocks noGrp="1"/>
          </p:cNvSpPr>
          <p:nvPr>
            <p:ph idx="1"/>
          </p:nvPr>
        </p:nvSpPr>
        <p:spPr>
          <a:xfrm>
            <a:off x="395537" y="1196752"/>
            <a:ext cx="8388248" cy="4320481"/>
          </a:xfrm>
        </p:spPr>
        <p:txBody>
          <a:bodyPr>
            <a:normAutofit/>
          </a:bodyPr>
          <a:lstStyle/>
          <a:p>
            <a:pPr marL="0" indent="0">
              <a:buNone/>
            </a:pPr>
            <a:r>
              <a:rPr lang="en-GB" sz="3000" dirty="0" smtClean="0"/>
              <a:t>NICE </a:t>
            </a:r>
            <a:r>
              <a:rPr lang="en-GB" sz="3000" dirty="0"/>
              <a:t>has timetabled 2016 to consider whether fibromyalgia should be considered for action.  Without data to show the extent of the problem, how can an accurate decision be made?  Information needs to be collected now to be ready for 2016, so that meaningful decisions </a:t>
            </a:r>
            <a:r>
              <a:rPr lang="en-GB" sz="3000" dirty="0" smtClean="0"/>
              <a:t>and </a:t>
            </a:r>
            <a:r>
              <a:rPr lang="en-GB" sz="3000" dirty="0"/>
              <a:t>progress can be </a:t>
            </a:r>
            <a:r>
              <a:rPr lang="en-GB" sz="3000" dirty="0" smtClean="0"/>
              <a:t>made on </a:t>
            </a:r>
            <a:r>
              <a:rPr lang="en-GB" sz="3000" dirty="0"/>
              <a:t>producing guidelines so that patients can benefit from a consistent </a:t>
            </a:r>
            <a:r>
              <a:rPr lang="en-GB" sz="3000" dirty="0" smtClean="0"/>
              <a:t>service.</a:t>
            </a:r>
            <a:endParaRPr lang="en-GB" sz="3000" dirty="0"/>
          </a:p>
          <a:p>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4968400"/>
            <a:ext cx="1656184" cy="1529712"/>
          </a:xfrm>
          <a:prstGeom prst="rect">
            <a:avLst/>
          </a:prstGeom>
        </p:spPr>
      </p:pic>
      <p:sp>
        <p:nvSpPr>
          <p:cNvPr id="5" name="TextBox 4"/>
          <p:cNvSpPr txBox="1"/>
          <p:nvPr/>
        </p:nvSpPr>
        <p:spPr>
          <a:xfrm>
            <a:off x="2087041" y="5851781"/>
            <a:ext cx="6696744" cy="646331"/>
          </a:xfrm>
          <a:prstGeom prst="rect">
            <a:avLst/>
          </a:prstGeom>
          <a:noFill/>
        </p:spPr>
        <p:txBody>
          <a:bodyPr wrap="square" rtlCol="0">
            <a:spAutoFit/>
          </a:bodyPr>
          <a:lstStyle/>
          <a:p>
            <a:r>
              <a:rPr lang="en-GB" dirty="0"/>
              <a:t>Fighting for freedom from fibromyalgia   	www.fmauk.org</a:t>
            </a:r>
          </a:p>
          <a:p>
            <a:endParaRPr lang="en-GB" dirty="0"/>
          </a:p>
        </p:txBody>
      </p:sp>
    </p:spTree>
    <p:extLst>
      <p:ext uri="{BB962C8B-B14F-4D97-AF65-F5344CB8AC3E}">
        <p14:creationId xmlns:p14="http://schemas.microsoft.com/office/powerpoint/2010/main" val="3355408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Our ask of MPs</a:t>
            </a:r>
            <a:endParaRPr lang="en-GB" dirty="0"/>
          </a:p>
        </p:txBody>
      </p:sp>
      <p:sp>
        <p:nvSpPr>
          <p:cNvPr id="3" name="Content Placeholder 2"/>
          <p:cNvSpPr>
            <a:spLocks noGrp="1"/>
          </p:cNvSpPr>
          <p:nvPr>
            <p:ph idx="1"/>
          </p:nvPr>
        </p:nvSpPr>
        <p:spPr>
          <a:xfrm>
            <a:off x="457200" y="1600201"/>
            <a:ext cx="8229600" cy="3368200"/>
          </a:xfrm>
        </p:spPr>
        <p:txBody>
          <a:bodyPr/>
          <a:lstStyle/>
          <a:p>
            <a:r>
              <a:rPr lang="en-GB" dirty="0" smtClean="0"/>
              <a:t>Request that data is collected of the number of people diagnosed with fibromyalgia</a:t>
            </a:r>
          </a:p>
          <a:p>
            <a:r>
              <a:rPr lang="en-GB" dirty="0" smtClean="0"/>
              <a:t>Request that </a:t>
            </a:r>
            <a:r>
              <a:rPr lang="en-GB" smtClean="0"/>
              <a:t>NHS centres/commissioning boards </a:t>
            </a:r>
            <a:r>
              <a:rPr lang="en-GB" dirty="0" smtClean="0"/>
              <a:t>are surveyed to show how many offer a multi-disciplinary approach to treating fibromyalgia</a:t>
            </a: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4968400"/>
            <a:ext cx="1656184" cy="1529712"/>
          </a:xfrm>
          <a:prstGeom prst="rect">
            <a:avLst/>
          </a:prstGeom>
        </p:spPr>
      </p:pic>
      <p:sp>
        <p:nvSpPr>
          <p:cNvPr id="5" name="TextBox 4"/>
          <p:cNvSpPr txBox="1"/>
          <p:nvPr/>
        </p:nvSpPr>
        <p:spPr>
          <a:xfrm>
            <a:off x="1835696" y="5877272"/>
            <a:ext cx="6408712" cy="923330"/>
          </a:xfrm>
          <a:prstGeom prst="rect">
            <a:avLst/>
          </a:prstGeom>
          <a:noFill/>
        </p:spPr>
        <p:txBody>
          <a:bodyPr wrap="square" rtlCol="0">
            <a:spAutoFit/>
          </a:bodyPr>
          <a:lstStyle/>
          <a:p>
            <a:r>
              <a:rPr lang="en-GB" dirty="0"/>
              <a:t>Fighting for freedom from fibromyalgia   	www.fmauk.org</a:t>
            </a:r>
          </a:p>
          <a:p>
            <a:endParaRPr lang="en-GB" dirty="0"/>
          </a:p>
          <a:p>
            <a:endParaRPr lang="en-GB" dirty="0"/>
          </a:p>
        </p:txBody>
      </p:sp>
    </p:spTree>
    <p:extLst>
      <p:ext uri="{BB962C8B-B14F-4D97-AF65-F5344CB8AC3E}">
        <p14:creationId xmlns:p14="http://schemas.microsoft.com/office/powerpoint/2010/main" val="421527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Fibromyalgia Association UK</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71800" y="1700808"/>
            <a:ext cx="4320480" cy="3816423"/>
          </a:xfrm>
          <a:prstGeom prst="rect">
            <a:avLst/>
          </a:prstGeom>
        </p:spPr>
      </p:pic>
      <p:sp>
        <p:nvSpPr>
          <p:cNvPr id="6" name="Content Placeholder 5"/>
          <p:cNvSpPr>
            <a:spLocks noGrp="1"/>
          </p:cNvSpPr>
          <p:nvPr>
            <p:ph idx="1"/>
          </p:nvPr>
        </p:nvSpPr>
        <p:spPr>
          <a:xfrm>
            <a:off x="1043608" y="5517231"/>
            <a:ext cx="6995120" cy="680939"/>
          </a:xfrm>
        </p:spPr>
        <p:txBody>
          <a:bodyPr/>
          <a:lstStyle/>
          <a:p>
            <a:pPr marL="0" indent="0" algn="ctr">
              <a:buNone/>
            </a:pPr>
            <a:r>
              <a:rPr lang="en-GB" dirty="0" smtClean="0"/>
              <a:t>www.fmauk.org</a:t>
            </a:r>
            <a:endParaRPr lang="en-GB" dirty="0"/>
          </a:p>
        </p:txBody>
      </p:sp>
    </p:spTree>
    <p:extLst>
      <p:ext uri="{BB962C8B-B14F-4D97-AF65-F5344CB8AC3E}">
        <p14:creationId xmlns:p14="http://schemas.microsoft.com/office/powerpoint/2010/main" val="35771995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5013176"/>
            <a:ext cx="1656184" cy="1529712"/>
          </a:xfrm>
          <a:prstGeom prst="rect">
            <a:avLst/>
          </a:prstGeom>
        </p:spPr>
      </p:pic>
      <p:sp>
        <p:nvSpPr>
          <p:cNvPr id="4" name="Title 3"/>
          <p:cNvSpPr>
            <a:spLocks noGrp="1"/>
          </p:cNvSpPr>
          <p:nvPr>
            <p:ph type="title"/>
          </p:nvPr>
        </p:nvSpPr>
        <p:spPr/>
        <p:txBody>
          <a:bodyPr>
            <a:normAutofit fontScale="90000"/>
          </a:bodyPr>
          <a:lstStyle/>
          <a:p>
            <a:r>
              <a:rPr lang="en-GB" sz="3600" dirty="0" smtClean="0"/>
              <a:t>Fibromyalgia Association UK aims to:</a:t>
            </a:r>
            <a:br>
              <a:rPr lang="en-GB" sz="3600" dirty="0" smtClean="0"/>
            </a:br>
            <a:r>
              <a:rPr lang="en-GB" sz="3600" dirty="0"/>
              <a:t/>
            </a:r>
            <a:br>
              <a:rPr lang="en-GB" sz="3600" dirty="0"/>
            </a:br>
            <a:r>
              <a:rPr lang="en-GB" sz="2000" dirty="0" smtClean="0"/>
              <a:t>			</a:t>
            </a:r>
            <a:endParaRPr lang="en-GB" sz="2000" dirty="0"/>
          </a:p>
        </p:txBody>
      </p:sp>
      <p:sp>
        <p:nvSpPr>
          <p:cNvPr id="5" name="Content Placeholder 4"/>
          <p:cNvSpPr>
            <a:spLocks noGrp="1"/>
          </p:cNvSpPr>
          <p:nvPr>
            <p:ph idx="1"/>
          </p:nvPr>
        </p:nvSpPr>
        <p:spPr>
          <a:xfrm>
            <a:off x="1763688" y="1600201"/>
            <a:ext cx="6923112" cy="3124944"/>
          </a:xfrm>
        </p:spPr>
        <p:txBody>
          <a:bodyPr>
            <a:normAutofit lnSpcReduction="10000"/>
          </a:bodyPr>
          <a:lstStyle/>
          <a:p>
            <a:r>
              <a:rPr lang="en-GB" dirty="0" smtClean="0"/>
              <a:t>increase awareness of FM</a:t>
            </a:r>
          </a:p>
          <a:p>
            <a:endParaRPr lang="en-GB" dirty="0" smtClean="0"/>
          </a:p>
          <a:p>
            <a:r>
              <a:rPr lang="en-GB" dirty="0" smtClean="0"/>
              <a:t>lobby for speedy diagnosis</a:t>
            </a:r>
          </a:p>
          <a:p>
            <a:endParaRPr lang="en-GB" dirty="0"/>
          </a:p>
          <a:p>
            <a:r>
              <a:rPr lang="en-GB" dirty="0" smtClean="0"/>
              <a:t>lobby for effective treatment</a:t>
            </a:r>
            <a:br>
              <a:rPr lang="en-GB" dirty="0" smtClean="0"/>
            </a:br>
            <a:endParaRPr lang="en-GB" dirty="0" smtClean="0"/>
          </a:p>
          <a:p>
            <a:pPr marL="0" indent="0">
              <a:buNone/>
            </a:pPr>
            <a:endParaRPr lang="en-GB" dirty="0"/>
          </a:p>
        </p:txBody>
      </p:sp>
      <p:sp>
        <p:nvSpPr>
          <p:cNvPr id="6" name="TextBox 5"/>
          <p:cNvSpPr txBox="1"/>
          <p:nvPr/>
        </p:nvSpPr>
        <p:spPr>
          <a:xfrm>
            <a:off x="1979712" y="5778032"/>
            <a:ext cx="5040560" cy="369332"/>
          </a:xfrm>
          <a:prstGeom prst="rect">
            <a:avLst/>
          </a:prstGeom>
          <a:noFill/>
        </p:spPr>
        <p:txBody>
          <a:bodyPr wrap="square" rtlCol="0">
            <a:spAutoFit/>
          </a:bodyPr>
          <a:lstStyle/>
          <a:p>
            <a:r>
              <a:rPr lang="en-GB" dirty="0" smtClean="0"/>
              <a:t>Fighting for freedom from fibromyalgia</a:t>
            </a:r>
            <a:endParaRPr lang="en-GB" dirty="0"/>
          </a:p>
        </p:txBody>
      </p:sp>
      <p:sp>
        <p:nvSpPr>
          <p:cNvPr id="7" name="TextBox 6"/>
          <p:cNvSpPr txBox="1"/>
          <p:nvPr/>
        </p:nvSpPr>
        <p:spPr>
          <a:xfrm>
            <a:off x="6084168" y="5787904"/>
            <a:ext cx="1728192" cy="369332"/>
          </a:xfrm>
          <a:prstGeom prst="rect">
            <a:avLst/>
          </a:prstGeom>
          <a:noFill/>
        </p:spPr>
        <p:txBody>
          <a:bodyPr wrap="square" rtlCol="0">
            <a:spAutoFit/>
          </a:bodyPr>
          <a:lstStyle/>
          <a:p>
            <a:r>
              <a:rPr lang="en-GB" dirty="0" smtClean="0"/>
              <a:t>www.fmauk.org</a:t>
            </a:r>
            <a:endParaRPr lang="en-GB" dirty="0"/>
          </a:p>
        </p:txBody>
      </p:sp>
    </p:spTree>
    <p:extLst>
      <p:ext uri="{BB962C8B-B14F-4D97-AF65-F5344CB8AC3E}">
        <p14:creationId xmlns:p14="http://schemas.microsoft.com/office/powerpoint/2010/main" val="2494728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7006" y="5013176"/>
            <a:ext cx="1656184" cy="1529712"/>
          </a:xfrm>
          <a:prstGeom prst="rect">
            <a:avLst/>
          </a:prstGeom>
        </p:spPr>
      </p:pic>
      <p:sp>
        <p:nvSpPr>
          <p:cNvPr id="3" name="Title 2"/>
          <p:cNvSpPr>
            <a:spLocks noGrp="1"/>
          </p:cNvSpPr>
          <p:nvPr>
            <p:ph type="title"/>
          </p:nvPr>
        </p:nvSpPr>
        <p:spPr/>
        <p:txBody>
          <a:bodyPr numCol="1">
            <a:normAutofit fontScale="90000"/>
          </a:bodyPr>
          <a:lstStyle/>
          <a:p>
            <a:r>
              <a:rPr lang="en-GB" sz="2400" dirty="0" smtClean="0"/>
              <a:t>Fibromyalgia in the UK</a:t>
            </a:r>
            <a:r>
              <a:rPr lang="en-GB" sz="2000" dirty="0" smtClean="0"/>
              <a:t/>
            </a:r>
            <a:br>
              <a:rPr lang="en-GB" sz="2000" dirty="0" smtClean="0"/>
            </a:br>
            <a:r>
              <a:rPr lang="en-GB" sz="2000" dirty="0"/>
              <a:t/>
            </a:r>
            <a:br>
              <a:rPr lang="en-GB" sz="2000" dirty="0"/>
            </a:br>
            <a:r>
              <a:rPr lang="en-GB" sz="2000" dirty="0"/>
              <a:t>P</a:t>
            </a:r>
            <a:r>
              <a:rPr lang="en-GB" sz="2000" dirty="0" smtClean="0"/>
              <a:t>atient survey involving </a:t>
            </a:r>
            <a:r>
              <a:rPr lang="en-GB" sz="2000" dirty="0"/>
              <a:t>o</a:t>
            </a:r>
            <a:r>
              <a:rPr lang="en-GB" sz="2000" dirty="0" smtClean="0"/>
              <a:t>ver 500 people diagnosed with FM</a:t>
            </a:r>
            <a:br>
              <a:rPr lang="en-GB" sz="2000" dirty="0" smtClean="0"/>
            </a:br>
            <a:r>
              <a:rPr lang="en-GB" sz="2000" dirty="0"/>
              <a:t/>
            </a:r>
            <a:br>
              <a:rPr lang="en-GB" sz="2000" dirty="0"/>
            </a:br>
            <a:r>
              <a:rPr lang="en-GB" sz="1600" dirty="0" smtClean="0"/>
              <a:t>	</a:t>
            </a:r>
            <a:endParaRPr lang="en-GB" sz="1600" dirty="0"/>
          </a:p>
        </p:txBody>
      </p:sp>
      <p:sp>
        <p:nvSpPr>
          <p:cNvPr id="4" name="Content Placeholder 3"/>
          <p:cNvSpPr>
            <a:spLocks noGrp="1"/>
          </p:cNvSpPr>
          <p:nvPr>
            <p:ph idx="1"/>
          </p:nvPr>
        </p:nvSpPr>
        <p:spPr>
          <a:xfrm>
            <a:off x="1907704" y="1600201"/>
            <a:ext cx="6779096" cy="3629000"/>
          </a:xfrm>
        </p:spPr>
        <p:txBody>
          <a:bodyPr/>
          <a:lstStyle/>
          <a:p>
            <a:r>
              <a:rPr lang="en-GB" dirty="0" smtClean="0"/>
              <a:t>time with symptoms,</a:t>
            </a:r>
          </a:p>
          <a:p>
            <a:r>
              <a:rPr lang="en-GB" dirty="0" smtClean="0"/>
              <a:t>diagnosis,	</a:t>
            </a:r>
          </a:p>
          <a:p>
            <a:r>
              <a:rPr lang="en-GB" dirty="0" smtClean="0"/>
              <a:t>treatment,	</a:t>
            </a:r>
          </a:p>
          <a:p>
            <a:r>
              <a:rPr lang="en-GB" dirty="0" smtClean="0"/>
              <a:t>co morbidities	</a:t>
            </a:r>
          </a:p>
          <a:p>
            <a:r>
              <a:rPr lang="en-GB" dirty="0" smtClean="0"/>
              <a:t>satisfaction with treatment, </a:t>
            </a:r>
          </a:p>
          <a:p>
            <a:r>
              <a:rPr lang="en-GB" dirty="0" smtClean="0"/>
              <a:t>effect on quality of life </a:t>
            </a:r>
            <a:endParaRPr lang="en-GB" dirty="0"/>
          </a:p>
        </p:txBody>
      </p:sp>
      <p:sp>
        <p:nvSpPr>
          <p:cNvPr id="6" name="TextBox 5"/>
          <p:cNvSpPr txBox="1"/>
          <p:nvPr/>
        </p:nvSpPr>
        <p:spPr>
          <a:xfrm>
            <a:off x="1979712" y="6021288"/>
            <a:ext cx="6624736" cy="646331"/>
          </a:xfrm>
          <a:prstGeom prst="rect">
            <a:avLst/>
          </a:prstGeom>
          <a:noFill/>
        </p:spPr>
        <p:txBody>
          <a:bodyPr wrap="square" rtlCol="0">
            <a:spAutoFit/>
          </a:bodyPr>
          <a:lstStyle/>
          <a:p>
            <a:r>
              <a:rPr lang="en-GB" dirty="0"/>
              <a:t>Fighting for freedom from </a:t>
            </a:r>
            <a:r>
              <a:rPr lang="en-GB" dirty="0" smtClean="0"/>
              <a:t>fibromyalgia   	www.fmauk.org</a:t>
            </a:r>
            <a:endParaRPr lang="en-GB" dirty="0"/>
          </a:p>
          <a:p>
            <a:endParaRPr lang="en-GB" dirty="0"/>
          </a:p>
        </p:txBody>
      </p:sp>
    </p:spTree>
    <p:extLst>
      <p:ext uri="{BB962C8B-B14F-4D97-AF65-F5344CB8AC3E}">
        <p14:creationId xmlns:p14="http://schemas.microsoft.com/office/powerpoint/2010/main" val="1487145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6237" y="4941168"/>
            <a:ext cx="1656184" cy="1529712"/>
          </a:xfrm>
          <a:prstGeom prst="rect">
            <a:avLst/>
          </a:prstGeom>
        </p:spPr>
      </p:pic>
      <p:sp>
        <p:nvSpPr>
          <p:cNvPr id="4" name="Title 3"/>
          <p:cNvSpPr>
            <a:spLocks noGrp="1"/>
          </p:cNvSpPr>
          <p:nvPr>
            <p:ph type="title"/>
          </p:nvPr>
        </p:nvSpPr>
        <p:spPr>
          <a:xfrm>
            <a:off x="467544" y="260648"/>
            <a:ext cx="8229600" cy="1143000"/>
          </a:xfrm>
        </p:spPr>
        <p:txBody>
          <a:bodyPr/>
          <a:lstStyle/>
          <a:p>
            <a:r>
              <a:rPr lang="en-GB" dirty="0" smtClean="0"/>
              <a:t>Pain management</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87932439"/>
              </p:ext>
            </p:extLst>
          </p:nvPr>
        </p:nvGraphicFramePr>
        <p:xfrm>
          <a:off x="1879179" y="1319943"/>
          <a:ext cx="5788049" cy="4525963"/>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2267744" y="5824549"/>
            <a:ext cx="6336704" cy="646331"/>
          </a:xfrm>
          <a:prstGeom prst="rect">
            <a:avLst/>
          </a:prstGeom>
          <a:noFill/>
        </p:spPr>
        <p:txBody>
          <a:bodyPr wrap="square" rtlCol="0">
            <a:spAutoFit/>
          </a:bodyPr>
          <a:lstStyle/>
          <a:p>
            <a:r>
              <a:rPr lang="en-GB" dirty="0"/>
              <a:t>Fighting for freedom from </a:t>
            </a:r>
            <a:r>
              <a:rPr lang="en-GB" dirty="0" smtClean="0"/>
              <a:t>fibromyalgia   	www.fmauk.org</a:t>
            </a:r>
            <a:endParaRPr lang="en-GB" dirty="0"/>
          </a:p>
          <a:p>
            <a:endParaRPr lang="en-GB" dirty="0"/>
          </a:p>
        </p:txBody>
      </p:sp>
      <p:sp>
        <p:nvSpPr>
          <p:cNvPr id="2" name="TextBox 1"/>
          <p:cNvSpPr txBox="1"/>
          <p:nvPr/>
        </p:nvSpPr>
        <p:spPr>
          <a:xfrm>
            <a:off x="1074329" y="2132856"/>
            <a:ext cx="369332" cy="2592288"/>
          </a:xfrm>
          <a:prstGeom prst="rect">
            <a:avLst/>
          </a:prstGeom>
          <a:noFill/>
        </p:spPr>
        <p:txBody>
          <a:bodyPr vert="vert270" wrap="square" rtlCol="0">
            <a:spAutoFit/>
          </a:bodyPr>
          <a:lstStyle/>
          <a:p>
            <a:r>
              <a:rPr lang="en-GB" sz="1200" dirty="0" smtClean="0"/>
              <a:t>Number of patients</a:t>
            </a:r>
            <a:endParaRPr lang="en-GB" sz="1200" dirty="0"/>
          </a:p>
        </p:txBody>
      </p:sp>
    </p:spTree>
    <p:extLst>
      <p:ext uri="{BB962C8B-B14F-4D97-AF65-F5344CB8AC3E}">
        <p14:creationId xmlns:p14="http://schemas.microsoft.com/office/powerpoint/2010/main" val="3245251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Treatments prescribed</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7481" y="5013176"/>
            <a:ext cx="1656184" cy="1529712"/>
          </a:xfrm>
          <a:prstGeom prst="rect">
            <a:avLst/>
          </a:prstGeom>
        </p:spPr>
      </p:pic>
      <p:graphicFrame>
        <p:nvGraphicFramePr>
          <p:cNvPr id="7" name="Content Placeholder 6"/>
          <p:cNvGraphicFramePr>
            <a:graphicFrameLocks noGrp="1"/>
          </p:cNvGraphicFramePr>
          <p:nvPr>
            <p:ph idx="1"/>
            <p:extLst>
              <p:ext uri="{D42A27DB-BD31-4B8C-83A1-F6EECF244321}">
                <p14:modId xmlns:p14="http://schemas.microsoft.com/office/powerpoint/2010/main" val="4246291980"/>
              </p:ext>
            </p:extLst>
          </p:nvPr>
        </p:nvGraphicFramePr>
        <p:xfrm>
          <a:off x="1691680" y="1600200"/>
          <a:ext cx="6995120" cy="4525963"/>
        </p:xfrm>
        <a:graphic>
          <a:graphicData uri="http://schemas.openxmlformats.org/drawingml/2006/chart">
            <c:chart xmlns:c="http://schemas.openxmlformats.org/drawingml/2006/chart" xmlns:r="http://schemas.openxmlformats.org/officeDocument/2006/relationships" r:id="rId4"/>
          </a:graphicData>
        </a:graphic>
      </p:graphicFrame>
      <p:sp>
        <p:nvSpPr>
          <p:cNvPr id="4" name="TextBox 3"/>
          <p:cNvSpPr txBox="1"/>
          <p:nvPr/>
        </p:nvSpPr>
        <p:spPr>
          <a:xfrm>
            <a:off x="2195736" y="6093296"/>
            <a:ext cx="6552728" cy="646331"/>
          </a:xfrm>
          <a:prstGeom prst="rect">
            <a:avLst/>
          </a:prstGeom>
          <a:noFill/>
        </p:spPr>
        <p:txBody>
          <a:bodyPr wrap="square" rtlCol="0">
            <a:spAutoFit/>
          </a:bodyPr>
          <a:lstStyle/>
          <a:p>
            <a:r>
              <a:rPr lang="en-GB" dirty="0"/>
              <a:t>Fighting for freedom from </a:t>
            </a:r>
            <a:r>
              <a:rPr lang="en-GB" dirty="0" smtClean="0"/>
              <a:t>fibromyalgia   	www.fmauk.org</a:t>
            </a:r>
            <a:endParaRPr lang="en-GB" dirty="0"/>
          </a:p>
          <a:p>
            <a:endParaRPr lang="en-GB" dirty="0"/>
          </a:p>
        </p:txBody>
      </p:sp>
    </p:spTree>
    <p:extLst>
      <p:ext uri="{BB962C8B-B14F-4D97-AF65-F5344CB8AC3E}">
        <p14:creationId xmlns:p14="http://schemas.microsoft.com/office/powerpoint/2010/main" val="2691715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Therapies tried</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013176"/>
            <a:ext cx="1656184" cy="1529712"/>
          </a:xfrm>
          <a:prstGeom prst="rect">
            <a:avLst/>
          </a:prstGeom>
        </p:spPr>
      </p:pic>
      <p:graphicFrame>
        <p:nvGraphicFramePr>
          <p:cNvPr id="7" name="Content Placeholder 6"/>
          <p:cNvGraphicFramePr>
            <a:graphicFrameLocks noGrp="1"/>
          </p:cNvGraphicFramePr>
          <p:nvPr>
            <p:ph idx="1"/>
            <p:extLst>
              <p:ext uri="{D42A27DB-BD31-4B8C-83A1-F6EECF244321}">
                <p14:modId xmlns:p14="http://schemas.microsoft.com/office/powerpoint/2010/main" val="2203796677"/>
              </p:ext>
            </p:extLst>
          </p:nvPr>
        </p:nvGraphicFramePr>
        <p:xfrm>
          <a:off x="1619672" y="1412776"/>
          <a:ext cx="6995120" cy="4525963"/>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2051720" y="6110840"/>
            <a:ext cx="6480720" cy="646331"/>
          </a:xfrm>
          <a:prstGeom prst="rect">
            <a:avLst/>
          </a:prstGeom>
          <a:noFill/>
        </p:spPr>
        <p:txBody>
          <a:bodyPr wrap="square" rtlCol="0">
            <a:spAutoFit/>
          </a:bodyPr>
          <a:lstStyle/>
          <a:p>
            <a:r>
              <a:rPr lang="en-GB" dirty="0"/>
              <a:t>Fighting for freedom from </a:t>
            </a:r>
            <a:r>
              <a:rPr lang="en-GB" dirty="0" smtClean="0"/>
              <a:t>fibromyalgia   	www.fmauk.org</a:t>
            </a:r>
            <a:endParaRPr lang="en-GB" dirty="0"/>
          </a:p>
          <a:p>
            <a:endParaRPr lang="en-GB" dirty="0"/>
          </a:p>
        </p:txBody>
      </p:sp>
    </p:spTree>
    <p:extLst>
      <p:ext uri="{BB962C8B-B14F-4D97-AF65-F5344CB8AC3E}">
        <p14:creationId xmlns:p14="http://schemas.microsoft.com/office/powerpoint/2010/main" val="24627828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dirty="0" smtClean="0"/>
              <a:t>Medication results</a:t>
            </a:r>
            <a:endParaRPr lang="en-GB"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963622428"/>
              </p:ext>
            </p:extLst>
          </p:nvPr>
        </p:nvGraphicFramePr>
        <p:xfrm>
          <a:off x="1907704" y="1253437"/>
          <a:ext cx="7272808" cy="4857403"/>
        </p:xfrm>
        <a:graphic>
          <a:graphicData uri="http://schemas.openxmlformats.org/drawingml/2006/chart">
            <c:chart xmlns:c="http://schemas.openxmlformats.org/drawingml/2006/chart" xmlns:r="http://schemas.openxmlformats.org/officeDocument/2006/relationships" r:id="rId3"/>
          </a:graphicData>
        </a:graphic>
      </p:graphicFrame>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225" y="5042793"/>
            <a:ext cx="1656184" cy="1529712"/>
          </a:xfrm>
          <a:prstGeom prst="rect">
            <a:avLst/>
          </a:prstGeom>
        </p:spPr>
      </p:pic>
      <p:sp>
        <p:nvSpPr>
          <p:cNvPr id="2" name="TextBox 1"/>
          <p:cNvSpPr txBox="1"/>
          <p:nvPr/>
        </p:nvSpPr>
        <p:spPr>
          <a:xfrm>
            <a:off x="1907704" y="6110840"/>
            <a:ext cx="6912768" cy="646331"/>
          </a:xfrm>
          <a:prstGeom prst="rect">
            <a:avLst/>
          </a:prstGeom>
          <a:noFill/>
        </p:spPr>
        <p:txBody>
          <a:bodyPr wrap="square" rtlCol="0">
            <a:spAutoFit/>
          </a:bodyPr>
          <a:lstStyle/>
          <a:p>
            <a:r>
              <a:rPr lang="en-GB" dirty="0"/>
              <a:t>Fighting for freedom from </a:t>
            </a:r>
            <a:r>
              <a:rPr lang="en-GB" dirty="0" smtClean="0"/>
              <a:t>fibromyalgia   	www.fmauk.org</a:t>
            </a:r>
            <a:endParaRPr lang="en-GB" dirty="0"/>
          </a:p>
          <a:p>
            <a:endParaRPr lang="en-GB" dirty="0"/>
          </a:p>
        </p:txBody>
      </p:sp>
    </p:spTree>
    <p:extLst>
      <p:ext uri="{BB962C8B-B14F-4D97-AF65-F5344CB8AC3E}">
        <p14:creationId xmlns:p14="http://schemas.microsoft.com/office/powerpoint/2010/main" val="529505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Non drug results</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085184"/>
            <a:ext cx="1656184" cy="1529712"/>
          </a:xfrm>
          <a:prstGeom prst="rect">
            <a:avLst/>
          </a:prstGeom>
        </p:spPr>
      </p:pic>
      <p:graphicFrame>
        <p:nvGraphicFramePr>
          <p:cNvPr id="7" name="Content Placeholder 6"/>
          <p:cNvGraphicFramePr>
            <a:graphicFrameLocks noGrp="1"/>
          </p:cNvGraphicFramePr>
          <p:nvPr>
            <p:ph idx="1"/>
            <p:extLst>
              <p:ext uri="{D42A27DB-BD31-4B8C-83A1-F6EECF244321}">
                <p14:modId xmlns:p14="http://schemas.microsoft.com/office/powerpoint/2010/main" val="4042510111"/>
              </p:ext>
            </p:extLst>
          </p:nvPr>
        </p:nvGraphicFramePr>
        <p:xfrm>
          <a:off x="1907704" y="1600200"/>
          <a:ext cx="6779096" cy="4525963"/>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1907704" y="6309320"/>
            <a:ext cx="6840760" cy="646331"/>
          </a:xfrm>
          <a:prstGeom prst="rect">
            <a:avLst/>
          </a:prstGeom>
          <a:noFill/>
        </p:spPr>
        <p:txBody>
          <a:bodyPr wrap="square" rtlCol="0">
            <a:spAutoFit/>
          </a:bodyPr>
          <a:lstStyle/>
          <a:p>
            <a:r>
              <a:rPr lang="en-GB" dirty="0"/>
              <a:t>Fighting for freedom from </a:t>
            </a:r>
            <a:r>
              <a:rPr lang="en-GB" dirty="0" smtClean="0"/>
              <a:t>fibromyalgia   	www.fmauk.org</a:t>
            </a:r>
            <a:endParaRPr lang="en-GB" dirty="0"/>
          </a:p>
          <a:p>
            <a:endParaRPr lang="en-GB" dirty="0"/>
          </a:p>
        </p:txBody>
      </p:sp>
    </p:spTree>
    <p:extLst>
      <p:ext uri="{BB962C8B-B14F-4D97-AF65-F5344CB8AC3E}">
        <p14:creationId xmlns:p14="http://schemas.microsoft.com/office/powerpoint/2010/main" val="37677331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5062587"/>
            <a:ext cx="1656184" cy="1529712"/>
          </a:xfrm>
          <a:prstGeom prst="rect">
            <a:avLst/>
          </a:prstGeom>
        </p:spPr>
      </p:pic>
      <p:graphicFrame>
        <p:nvGraphicFramePr>
          <p:cNvPr id="7" name="Content Placeholder 6"/>
          <p:cNvGraphicFramePr>
            <a:graphicFrameLocks noGrp="1"/>
          </p:cNvGraphicFramePr>
          <p:nvPr>
            <p:ph idx="1"/>
            <p:extLst>
              <p:ext uri="{D42A27DB-BD31-4B8C-83A1-F6EECF244321}">
                <p14:modId xmlns:p14="http://schemas.microsoft.com/office/powerpoint/2010/main" val="1878328717"/>
              </p:ext>
            </p:extLst>
          </p:nvPr>
        </p:nvGraphicFramePr>
        <p:xfrm>
          <a:off x="1691680" y="1600200"/>
          <a:ext cx="6995120" cy="4525963"/>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1979712" y="6110840"/>
            <a:ext cx="6912768" cy="646331"/>
          </a:xfrm>
          <a:prstGeom prst="rect">
            <a:avLst/>
          </a:prstGeom>
          <a:noFill/>
        </p:spPr>
        <p:txBody>
          <a:bodyPr wrap="square" rtlCol="0">
            <a:spAutoFit/>
          </a:bodyPr>
          <a:lstStyle/>
          <a:p>
            <a:r>
              <a:rPr lang="en-GB" dirty="0"/>
              <a:t>Fighting for freedom from </a:t>
            </a:r>
            <a:r>
              <a:rPr lang="en-GB" dirty="0" smtClean="0"/>
              <a:t>fibromyalgia   	www.fmauk.org</a:t>
            </a:r>
            <a:endParaRPr lang="en-GB" dirty="0"/>
          </a:p>
          <a:p>
            <a:endParaRPr lang="en-GB" dirty="0"/>
          </a:p>
        </p:txBody>
      </p:sp>
    </p:spTree>
    <p:extLst>
      <p:ext uri="{BB962C8B-B14F-4D97-AF65-F5344CB8AC3E}">
        <p14:creationId xmlns:p14="http://schemas.microsoft.com/office/powerpoint/2010/main" val="3023737883"/>
      </p:ext>
    </p:extLst>
  </p:cSld>
  <p:clrMapOvr>
    <a:masterClrMapping/>
  </p:clrMapOvr>
  <p:timing>
    <p:tnLst>
      <p:par>
        <p:cTn id="1" dur="indefinite" restart="never" nodeType="tmRoot"/>
      </p:par>
    </p:tnLst>
  </p:timing>
</p:sld>
</file>

<file path=ppt/theme/theme1.xml><?xml version="1.0" encoding="utf-8"?>
<a:theme xmlns:a="http://schemas.openxmlformats.org/drawingml/2006/main" name="Fibromyalgia Association UK survey slides 201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Fibromyalgia Association UK survey slides 2013</Template>
  <TotalTime>0</TotalTime>
  <Words>646</Words>
  <Application>Microsoft Office PowerPoint</Application>
  <PresentationFormat>On-screen Show (4:3)</PresentationFormat>
  <Paragraphs>61</Paragraphs>
  <Slides>13</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Fibromyalgia Association UK survey slides 2013</vt:lpstr>
      <vt:lpstr>Fibromyalgia Association UK</vt:lpstr>
      <vt:lpstr>Fibromyalgia Association UK aims to:     </vt:lpstr>
      <vt:lpstr>Fibromyalgia in the UK  Patient survey involving over 500 people diagnosed with FM   </vt:lpstr>
      <vt:lpstr>Pain management</vt:lpstr>
      <vt:lpstr>Treatments prescribed</vt:lpstr>
      <vt:lpstr>Therapies tried</vt:lpstr>
      <vt:lpstr>Medication results</vt:lpstr>
      <vt:lpstr>Non drug results</vt:lpstr>
      <vt:lpstr>PowerPoint Presentation</vt:lpstr>
      <vt:lpstr>Conclusions</vt:lpstr>
      <vt:lpstr>What is the next step?</vt:lpstr>
      <vt:lpstr>Our ask of MPs</vt:lpstr>
      <vt:lpstr>Fibromyalgia Association UK</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Fibromyalgia Association UK</dc:title>
  <dc:creator/>
  <cp:lastModifiedBy/>
  <cp:revision>13</cp:revision>
  <dcterms:created xsi:type="dcterms:W3CDTF">2014-05-07T14:59:54Z</dcterms:created>
  <dcterms:modified xsi:type="dcterms:W3CDTF">2014-05-11T21:42:38Z</dcterms:modified>
</cp:coreProperties>
</file>